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7" r:id="rId1"/>
  </p:sldMasterIdLst>
  <p:notesMasterIdLst>
    <p:notesMasterId r:id="rId8"/>
  </p:notesMasterIdLst>
  <p:sldIdLst>
    <p:sldId id="256" r:id="rId2"/>
    <p:sldId id="266" r:id="rId3"/>
    <p:sldId id="267" r:id="rId4"/>
    <p:sldId id="270" r:id="rId5"/>
    <p:sldId id="272" r:id="rId6"/>
    <p:sldId id="274" r:id="rId7"/>
  </p:sldIdLst>
  <p:sldSz cx="9144000" cy="6858000" type="screen4x3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35" autoAdjust="0"/>
  </p:normalViewPr>
  <p:slideViewPr>
    <p:cSldViewPr snapToGrid="0">
      <p:cViewPr varScale="1">
        <p:scale>
          <a:sx n="130" d="100"/>
          <a:sy n="130" d="100"/>
        </p:scale>
        <p:origin x="-2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/>
              </a:defRPr>
            </a:lvl1pPr>
          </a:lstStyle>
          <a:p>
            <a:fld id="{D332F78C-9FC1-B544-847E-FC5314526F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33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F34E7D4-E286-EF4F-B597-13E160D84275}" type="slidenum">
              <a:rPr lang="en-US">
                <a:latin typeface="Calibri"/>
              </a:rPr>
              <a:pPr/>
              <a:t>1</a:t>
            </a:fld>
            <a:endParaRPr lang="en-US" dirty="0">
              <a:latin typeface="Calibri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l-GR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0A04FD4-2C0E-1143-B09F-09E99688524D}" type="slidenum">
              <a:rPr lang="en-US">
                <a:latin typeface="Calibri"/>
              </a:rPr>
              <a:pPr/>
              <a:t>2</a:t>
            </a:fld>
            <a:endParaRPr lang="en-US" dirty="0">
              <a:latin typeface="Calibri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l-G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621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585913"/>
          </a:xfrm>
          <a:prstGeom prst="rect">
            <a:avLst/>
          </a:prstGeom>
          <a:solidFill>
            <a:srgbClr val="7621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latin typeface="Calibri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5" y="-17463"/>
            <a:ext cx="6432550" cy="16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99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06764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03A9B-5852-E54E-A11B-31F394DCF3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97185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82460-EA46-1541-BB78-8C85BB3E64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76379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07"/>
          </a:xfrm>
          <a:solidFill>
            <a:srgbClr val="762124"/>
          </a:solidFill>
        </p:spPr>
        <p:txBody>
          <a:bodyPr>
            <a:normAutofit/>
          </a:bodyPr>
          <a:lstStyle>
            <a:lvl1pPr>
              <a:defRPr sz="32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6F0D5-6A07-D74C-9CF4-D135C41AE0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01278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5CF0D-112D-0E4C-B1F2-EB01DB9EE0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47328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BF21A-4F76-9B48-A762-CD4699B72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27857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C44B7-C297-B549-8145-F4DD26514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73775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FD35B-19E5-CC4F-B0DE-DC335F0B8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64205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3F921-F4F3-F44B-A2A9-D65BC4FD34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91375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4824A-EBBF-FF46-B2D3-D016CFC0B0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98866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6FD46-E046-A542-ACC4-FB9A747410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67537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</a:defRPr>
            </a:lvl1pPr>
          </a:lstStyle>
          <a:p>
            <a:fld id="{02645A63-732C-764E-86C3-1E42CA7CA5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560B00"/>
          </a:solidFill>
          <a:latin typeface="Calibri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560B00"/>
          </a:solidFill>
          <a:latin typeface="Constantia" panose="02030602050306030303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560B00"/>
          </a:solidFill>
          <a:latin typeface="Constantia" panose="02030602050306030303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560B00"/>
          </a:solidFill>
          <a:latin typeface="Constantia" panose="02030602050306030303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560B00"/>
          </a:solidFill>
          <a:latin typeface="Constantia" panose="02030602050306030303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560B00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560B00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560B00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560B00"/>
          </a:solidFill>
          <a:latin typeface="Constantia" panose="020306020503060303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giaglis@aueb.g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1541" y="1779588"/>
            <a:ext cx="7429500" cy="1143000"/>
          </a:xfrm>
        </p:spPr>
        <p:txBody>
          <a:bodyPr/>
          <a:lstStyle/>
          <a:p>
            <a:pPr algn="ctr" eaLnBrk="1" hangingPunct="1"/>
            <a:r>
              <a:rPr lang="el-GR" sz="3200" b="1" dirty="0"/>
              <a:t>ΕΙΣΑΓΩΓΗ ΣΤΗΝ ΠΛΗΡΟΦΟΡΙΚΗ</a:t>
            </a:r>
            <a:endParaRPr lang="en-US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62154" y="3138488"/>
            <a:ext cx="5248275" cy="276383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l-GR" sz="2400" b="1" dirty="0" smtClean="0">
                <a:solidFill>
                  <a:schemeClr val="tx1"/>
                </a:solidFill>
                <a:cs typeface="Calibri"/>
              </a:rPr>
              <a:t>Ακαδημα</a:t>
            </a:r>
            <a:r>
              <a:rPr lang="el-GR" sz="2400" b="1" dirty="0" smtClean="0">
                <a:solidFill>
                  <a:schemeClr val="tx1"/>
                </a:solidFill>
                <a:cs typeface="Calibri"/>
              </a:rPr>
              <a:t>ϊκό έτος </a:t>
            </a:r>
            <a:r>
              <a:rPr lang="en-US" sz="2400" b="1" dirty="0" smtClean="0">
                <a:solidFill>
                  <a:schemeClr val="tx1"/>
                </a:solidFill>
                <a:cs typeface="Calibri"/>
              </a:rPr>
              <a:t>2016 – 2017 </a:t>
            </a:r>
            <a:endParaRPr lang="en-US" sz="2400" b="1" dirty="0">
              <a:solidFill>
                <a:schemeClr val="tx1"/>
              </a:solidFill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sz="2400" b="1" dirty="0">
              <a:solidFill>
                <a:schemeClr val="tx1"/>
              </a:solidFill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sz="2400" b="1" dirty="0">
              <a:solidFill>
                <a:schemeClr val="tx1"/>
              </a:solidFill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l-GR" sz="2400" b="1" dirty="0">
                <a:solidFill>
                  <a:schemeClr val="tx1"/>
                </a:solidFill>
                <a:cs typeface="Calibri"/>
              </a:rPr>
              <a:t>Διδάσκων</a:t>
            </a:r>
            <a:r>
              <a:rPr lang="en-US" sz="2400" b="1" dirty="0">
                <a:solidFill>
                  <a:schemeClr val="tx1"/>
                </a:solidFill>
                <a:cs typeface="Calibri"/>
              </a:rPr>
              <a:t>:</a:t>
            </a:r>
            <a:endParaRPr lang="el-GR" sz="2400" dirty="0">
              <a:solidFill>
                <a:schemeClr val="tx1"/>
              </a:solidFill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l-GR" sz="2400" dirty="0">
                <a:solidFill>
                  <a:schemeClr val="tx1"/>
                </a:solidFill>
                <a:cs typeface="Calibri"/>
              </a:rPr>
              <a:t>Γιώργος Γιαγλής</a:t>
            </a:r>
            <a:endParaRPr lang="en-US" sz="2400" dirty="0">
              <a:solidFill>
                <a:schemeClr val="tx1"/>
              </a:solidFill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cs typeface="Calibri"/>
                <a:hlinkClick r:id="rId3"/>
              </a:rPr>
              <a:t>giaglis@aueb.gr</a:t>
            </a:r>
            <a:endParaRPr lang="en-US" sz="2400" dirty="0">
              <a:solidFill>
                <a:schemeClr val="tx1"/>
              </a:solidFill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bg1"/>
                </a:solidFill>
              </a:rPr>
              <a:t>Σκοπός του μαθ</a:t>
            </a:r>
            <a:r>
              <a:rPr lang="el-GR" dirty="0" smtClean="0">
                <a:solidFill>
                  <a:schemeClr val="bg1"/>
                </a:solidFill>
              </a:rPr>
              <a:t>ήματος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6002"/>
            <a:ext cx="9144000" cy="6021997"/>
          </a:xfrm>
        </p:spPr>
        <p:txBody>
          <a:bodyPr/>
          <a:lstStyle/>
          <a:p>
            <a:pPr eaLnBrk="1" hangingPunct="1"/>
            <a:endParaRPr lang="en-US" sz="3200" b="1" dirty="0" smtClean="0"/>
          </a:p>
          <a:p>
            <a:pPr marL="0" indent="0" eaLnBrk="1" hangingPunct="1">
              <a:buNone/>
            </a:pPr>
            <a:r>
              <a:rPr lang="el-GR" sz="3200" b="1" dirty="0" smtClean="0"/>
              <a:t>Εισαγωγή στα υπολογιστικ</a:t>
            </a:r>
            <a:r>
              <a:rPr lang="el-GR" sz="3200" b="1" dirty="0" smtClean="0"/>
              <a:t>ά</a:t>
            </a:r>
            <a:r>
              <a:rPr lang="el-GR" sz="3200" b="1" dirty="0" smtClean="0"/>
              <a:t> συστ</a:t>
            </a:r>
            <a:r>
              <a:rPr lang="el-GR" sz="3200" b="1" dirty="0" smtClean="0"/>
              <a:t>ή</a:t>
            </a:r>
            <a:r>
              <a:rPr lang="el-GR" sz="3200" b="1" dirty="0" smtClean="0"/>
              <a:t>ματα</a:t>
            </a:r>
          </a:p>
          <a:p>
            <a:pPr lvl="1" eaLnBrk="1" hangingPunct="1"/>
            <a:r>
              <a:rPr lang="el-GR" sz="2800" dirty="0" smtClean="0"/>
              <a:t>Αρχιτεκτονικ</a:t>
            </a:r>
            <a:r>
              <a:rPr lang="el-GR" sz="2800" dirty="0" smtClean="0"/>
              <a:t>ή υπολογιστών</a:t>
            </a:r>
          </a:p>
          <a:p>
            <a:pPr lvl="1" eaLnBrk="1" hangingPunct="1"/>
            <a:r>
              <a:rPr lang="el-GR" sz="2800" dirty="0" smtClean="0"/>
              <a:t>Υλικό και λογισμικό</a:t>
            </a:r>
            <a:endParaRPr lang="el-GR" sz="2800" dirty="0" smtClean="0"/>
          </a:p>
          <a:p>
            <a:pPr eaLnBrk="1" hangingPunct="1"/>
            <a:endParaRPr lang="en-US" sz="3200" b="1" dirty="0" smtClean="0"/>
          </a:p>
          <a:p>
            <a:pPr marL="0" indent="0" eaLnBrk="1" hangingPunct="1">
              <a:buNone/>
            </a:pPr>
            <a:r>
              <a:rPr lang="el-GR" sz="3200" b="1" dirty="0" smtClean="0"/>
              <a:t>Εισαγωγ</a:t>
            </a:r>
            <a:r>
              <a:rPr lang="el-GR" sz="3200" b="1" dirty="0" smtClean="0"/>
              <a:t>ή στον</a:t>
            </a:r>
            <a:r>
              <a:rPr lang="el-GR" sz="3200" b="1" dirty="0" smtClean="0"/>
              <a:t> προγραμματισμ</a:t>
            </a:r>
            <a:r>
              <a:rPr lang="el-GR" sz="3200" b="1" dirty="0" smtClean="0"/>
              <a:t>ό Η/Υ</a:t>
            </a:r>
          </a:p>
          <a:p>
            <a:pPr lvl="1" eaLnBrk="1" hangingPunct="1"/>
            <a:r>
              <a:rPr lang="el-GR" sz="2800" dirty="0" smtClean="0"/>
              <a:t>Αρχ</a:t>
            </a:r>
            <a:r>
              <a:rPr lang="el-GR" sz="2800" dirty="0" smtClean="0"/>
              <a:t>ές διαδικασιακού προγραμματισμού</a:t>
            </a:r>
          </a:p>
          <a:p>
            <a:pPr lvl="1" eaLnBrk="1" hangingPunct="1"/>
            <a:r>
              <a:rPr lang="el-GR" sz="2800" dirty="0" smtClean="0"/>
              <a:t>Εφαρμογή προγραμματιστικών τεχνικών στη </a:t>
            </a:r>
            <a:r>
              <a:rPr lang="en-US" sz="2800" b="1" dirty="0" smtClean="0"/>
              <a:t>C</a:t>
            </a:r>
            <a:endParaRPr lang="el-GR" sz="2800" b="1" dirty="0"/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9pPr>
          </a:lstStyle>
          <a:p>
            <a:fld id="{CDD7F06B-88B7-1B41-9FFF-96847F2ECA82}" type="slidenum">
              <a:rPr lang="en-US" sz="1400">
                <a:latin typeface="Calibri"/>
                <a:ea typeface="MS PGothic" charset="0"/>
              </a:rPr>
              <a:pPr/>
              <a:t>2</a:t>
            </a:fld>
            <a:endParaRPr lang="en-US" sz="1400" dirty="0">
              <a:latin typeface="Calibri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rgbClr val="D9D9D9"/>
                </a:solidFill>
              </a:rPr>
              <a:t>Μαθησιακο</a:t>
            </a:r>
            <a:r>
              <a:rPr lang="el-GR" dirty="0" smtClean="0">
                <a:solidFill>
                  <a:srgbClr val="D9D9D9"/>
                </a:solidFill>
              </a:rPr>
              <a:t>ί </a:t>
            </a:r>
            <a:r>
              <a:rPr lang="el-GR" dirty="0" smtClean="0">
                <a:solidFill>
                  <a:srgbClr val="D9D9D9"/>
                </a:solidFill>
              </a:rPr>
              <a:t>στόχοι</a:t>
            </a:r>
            <a:endParaRPr lang="el-GR" dirty="0">
              <a:solidFill>
                <a:srgbClr val="D9D9D9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36550" y="1196975"/>
            <a:ext cx="8229600" cy="4506913"/>
          </a:xfrm>
        </p:spPr>
        <p:txBody>
          <a:bodyPr/>
          <a:lstStyle/>
          <a:p>
            <a:pPr marL="457200" indent="-457200" eaLnBrk="1" hangingPunct="1">
              <a:buFont typeface="Tahoma" charset="0"/>
              <a:buAutoNum type="arabicPeriod"/>
            </a:pPr>
            <a:r>
              <a:rPr lang="el-GR" dirty="0"/>
              <a:t>Να κατανοήσουν οι φοιτητές της βασικές αρχές της επιστήμης της </a:t>
            </a:r>
            <a:r>
              <a:rPr lang="el-GR" b="1" dirty="0"/>
              <a:t>πληροφορικής</a:t>
            </a:r>
            <a:r>
              <a:rPr lang="el-GR" dirty="0"/>
              <a:t>.</a:t>
            </a:r>
          </a:p>
          <a:p>
            <a:pPr marL="457200" indent="-457200" eaLnBrk="1" hangingPunct="1">
              <a:buFont typeface="Tahoma" charset="0"/>
              <a:buAutoNum type="arabicPeriod"/>
            </a:pPr>
            <a:endParaRPr lang="el-GR" dirty="0" smtClean="0"/>
          </a:p>
          <a:p>
            <a:pPr marL="457200" indent="-457200" eaLnBrk="1" hangingPunct="1">
              <a:buFont typeface="Tahoma" charset="0"/>
              <a:buAutoNum type="arabicPeriod"/>
            </a:pPr>
            <a:r>
              <a:rPr lang="el-GR" dirty="0" smtClean="0"/>
              <a:t>Να </a:t>
            </a:r>
            <a:r>
              <a:rPr lang="el-GR" dirty="0"/>
              <a:t>εξοικειωθούν με βασικές έννοιες και αρχές υπολογισμών, διαχείρισης της πληροφορίας, υπολογιστικών συστημάτων, </a:t>
            </a:r>
            <a:r>
              <a:rPr lang="el-GR" dirty="0" smtClean="0"/>
              <a:t>λογισμικού και </a:t>
            </a:r>
            <a:r>
              <a:rPr lang="el-GR" b="1" dirty="0" smtClean="0"/>
              <a:t>προγραμματισμού</a:t>
            </a:r>
            <a:r>
              <a:rPr lang="el-GR" dirty="0" smtClean="0"/>
              <a:t>.</a:t>
            </a:r>
            <a:endParaRPr lang="el-GR" dirty="0"/>
          </a:p>
          <a:p>
            <a:pPr marL="457200" indent="-457200" eaLnBrk="1" hangingPunct="1">
              <a:buFont typeface="Tahoma" charset="0"/>
              <a:buAutoNum type="arabicPeriod"/>
            </a:pPr>
            <a:endParaRPr lang="el-GR" dirty="0" smtClean="0"/>
          </a:p>
          <a:p>
            <a:pPr marL="457200" indent="-457200" eaLnBrk="1" hangingPunct="1">
              <a:buFont typeface="Tahoma" charset="0"/>
              <a:buAutoNum type="arabicPeriod"/>
            </a:pPr>
            <a:r>
              <a:rPr lang="el-GR" dirty="0" smtClean="0"/>
              <a:t>Να </a:t>
            </a:r>
            <a:r>
              <a:rPr lang="el-GR" dirty="0"/>
              <a:t>εξοικειωθούν με τις βασικές αρχές του διαδικασιακού προγραμματισμού και να κατανοήσουν την εφαρμογή του στη γλώσσα προγραμματισμού </a:t>
            </a:r>
            <a:r>
              <a:rPr lang="el-GR" b="1" dirty="0" smtClean="0"/>
              <a:t>C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9pPr>
          </a:lstStyle>
          <a:p>
            <a:fld id="{C877D9EA-F6B6-214F-A5B1-38AE68586179}" type="slidenum">
              <a:rPr lang="en-US" sz="1400">
                <a:latin typeface="Calibri"/>
                <a:ea typeface="MS PGothic" charset="0"/>
              </a:rPr>
              <a:pPr/>
              <a:t>3</a:t>
            </a:fld>
            <a:endParaRPr lang="en-US" sz="1400" dirty="0">
              <a:latin typeface="Calibri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rgbClr val="D9D9D9"/>
                </a:solidFill>
              </a:rPr>
              <a:t>Βαθμολογία του μαθήματος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025769"/>
            <a:ext cx="9144000" cy="5832231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solidFill>
                  <a:srgbClr val="570000"/>
                </a:solidFill>
              </a:rPr>
              <a:t>50</a:t>
            </a:r>
            <a:r>
              <a:rPr lang="el-GR" b="1" dirty="0">
                <a:solidFill>
                  <a:srgbClr val="570000"/>
                </a:solidFill>
              </a:rPr>
              <a:t>% </a:t>
            </a:r>
            <a:r>
              <a:rPr lang="el-GR" dirty="0" smtClean="0">
                <a:solidFill>
                  <a:srgbClr val="000000"/>
                </a:solidFill>
              </a:rPr>
              <a:t>εργαστηριακ</a:t>
            </a:r>
            <a:r>
              <a:rPr lang="el-GR" dirty="0" smtClean="0">
                <a:solidFill>
                  <a:srgbClr val="000000"/>
                </a:solidFill>
              </a:rPr>
              <a:t>ές εξετάσεις</a:t>
            </a:r>
            <a:r>
              <a:rPr lang="el-GR" dirty="0" smtClean="0">
                <a:solidFill>
                  <a:srgbClr val="000000"/>
                </a:solidFill>
              </a:rPr>
              <a:t> </a:t>
            </a:r>
            <a:r>
              <a:rPr lang="el-GR" dirty="0" smtClean="0"/>
              <a:t>(κατ</a:t>
            </a:r>
            <a:r>
              <a:rPr lang="el-GR" dirty="0" smtClean="0"/>
              <a:t>ά τη διάρκεια του εξαμήνου)</a:t>
            </a:r>
            <a:endParaRPr lang="el-GR" dirty="0"/>
          </a:p>
          <a:p>
            <a:pPr eaLnBrk="1" hangingPunct="1"/>
            <a:r>
              <a:rPr lang="el-GR" b="1" dirty="0" smtClean="0">
                <a:solidFill>
                  <a:srgbClr val="570000"/>
                </a:solidFill>
              </a:rPr>
              <a:t>5</a:t>
            </a:r>
            <a:r>
              <a:rPr lang="en-US" b="1" dirty="0" smtClean="0">
                <a:solidFill>
                  <a:srgbClr val="570000"/>
                </a:solidFill>
              </a:rPr>
              <a:t>0</a:t>
            </a:r>
            <a:r>
              <a:rPr lang="el-GR" b="1" dirty="0">
                <a:solidFill>
                  <a:srgbClr val="570000"/>
                </a:solidFill>
              </a:rPr>
              <a:t>% </a:t>
            </a:r>
            <a:r>
              <a:rPr lang="el-GR" dirty="0" smtClean="0"/>
              <a:t>τελικ</a:t>
            </a:r>
            <a:r>
              <a:rPr lang="el-GR" dirty="0" smtClean="0"/>
              <a:t>ή</a:t>
            </a:r>
            <a:r>
              <a:rPr lang="el-GR" dirty="0" smtClean="0"/>
              <a:t> εξέταση</a:t>
            </a:r>
          </a:p>
          <a:p>
            <a:pPr marL="0" indent="0" eaLnBrk="1" hangingPunct="1">
              <a:buNone/>
            </a:pPr>
            <a:endParaRPr lang="el-GR" dirty="0"/>
          </a:p>
          <a:p>
            <a:pPr marL="0" indent="0" eaLnBrk="1" hangingPunct="1">
              <a:buNone/>
            </a:pPr>
            <a:r>
              <a:rPr lang="el-GR" dirty="0" smtClean="0"/>
              <a:t>Φοιτητές </a:t>
            </a:r>
            <a:r>
              <a:rPr lang="el-GR" dirty="0"/>
              <a:t>παλαιότερων ετών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</a:t>
            </a:r>
            <a:r>
              <a:rPr lang="el-GR" dirty="0"/>
              <a:t>μπορούν να κατοχυρώσουν το βαθμό που είχαν επιτύχει και πρέπει να εκπονήσουν τις </a:t>
            </a:r>
            <a:r>
              <a:rPr lang="el-GR" dirty="0" smtClean="0"/>
              <a:t>εργαστηριακ</a:t>
            </a:r>
            <a:r>
              <a:rPr lang="el-GR" dirty="0" smtClean="0"/>
              <a:t>ές εξετάσεις εκ νέου.</a:t>
            </a:r>
          </a:p>
          <a:p>
            <a:pPr marL="0" indent="0" eaLnBrk="1" hangingPunct="1">
              <a:buNone/>
            </a:pPr>
            <a:endParaRPr lang="el-GR" dirty="0"/>
          </a:p>
          <a:p>
            <a:pPr marL="0" indent="0" eaLnBrk="1" hangingPunct="1">
              <a:buNone/>
            </a:pPr>
            <a:r>
              <a:rPr lang="el-GR" dirty="0" smtClean="0"/>
              <a:t>Η επαναληπτική εξεταστική του Σεπτεμβρίου αφορά </a:t>
            </a:r>
            <a:r>
              <a:rPr lang="el-GR" dirty="0" smtClean="0">
                <a:solidFill>
                  <a:srgbClr val="FF0000"/>
                </a:solidFill>
              </a:rPr>
              <a:t>ΜΟΝΟ</a:t>
            </a:r>
            <a:r>
              <a:rPr lang="el-GR" dirty="0" smtClean="0"/>
              <a:t> την τελική εξέταση. Οι φοιτητές πρέπει να κάνουν τις εργαστηριακές εξετάσεις κατά τη διάρκεια του εξαμήνου φοίτησης.</a:t>
            </a:r>
            <a:endParaRPr lang="el-GR" dirty="0"/>
          </a:p>
          <a:p>
            <a:pPr lvl="1" eaLnBrk="1" hangingPunct="1">
              <a:buFont typeface="Wingdings" charset="0"/>
              <a:buNone/>
            </a:pPr>
            <a:endParaRPr lang="el-GR" dirty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9pPr>
          </a:lstStyle>
          <a:p>
            <a:fld id="{459495AF-3D47-2E4A-8C56-793E893733D3}" type="slidenum">
              <a:rPr lang="en-US" sz="1400">
                <a:latin typeface="Calibri"/>
                <a:ea typeface="MS PGothic" charset="0"/>
              </a:rPr>
              <a:pPr/>
              <a:t>4</a:t>
            </a:fld>
            <a:endParaRPr lang="en-US" sz="1400" dirty="0">
              <a:latin typeface="Calibri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el-GR" sz="2800" dirty="0">
                <a:solidFill>
                  <a:srgbClr val="D9D9D9"/>
                </a:solidFill>
              </a:rPr>
              <a:t>Διαλέξεις – Φροντιστήρια </a:t>
            </a:r>
            <a:r>
              <a:rPr lang="el-GR" sz="2800" dirty="0" smtClean="0">
                <a:solidFill>
                  <a:srgbClr val="D9D9D9"/>
                </a:solidFill>
              </a:rPr>
              <a:t>– Εργαστήρια </a:t>
            </a:r>
            <a:endParaRPr lang="el-GR" sz="2800" dirty="0">
              <a:solidFill>
                <a:srgbClr val="D9D9D9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711173"/>
              </p:ext>
            </p:extLst>
          </p:nvPr>
        </p:nvGraphicFramePr>
        <p:xfrm>
          <a:off x="439616" y="1881188"/>
          <a:ext cx="8401538" cy="3824289"/>
        </p:xfrm>
        <a:graphic>
          <a:graphicData uri="http://schemas.openxmlformats.org/drawingml/2006/table">
            <a:tbl>
              <a:tblPr/>
              <a:tblGrid>
                <a:gridCol w="2637692"/>
                <a:gridCol w="1035538"/>
                <a:gridCol w="1064846"/>
                <a:gridCol w="1035539"/>
                <a:gridCol w="1174552"/>
                <a:gridCol w="1453371"/>
              </a:tblGrid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0E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ΔΕΥΤΕΡΑ</a:t>
                      </a:r>
                      <a:endParaRPr kumimoji="0" 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0E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ΤΡΙΤΗ</a:t>
                      </a:r>
                      <a:endParaRPr kumimoji="0" 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0E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ΤΕΤΑΡΤΗ</a:t>
                      </a:r>
                      <a:endParaRPr kumimoji="0" 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0E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ΠΕΜΠΤΗ</a:t>
                      </a:r>
                      <a:endParaRPr kumimoji="0" 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0E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ΠΑΡΑΣΚΕΥΗ</a:t>
                      </a:r>
                      <a:endParaRPr kumimoji="0" 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0E00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ΔΙΑΛΕΞΗ</a:t>
                      </a: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C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3-5</a:t>
                      </a:r>
                      <a:b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</a:b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Δο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C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11-1</a:t>
                      </a:r>
                      <a:b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</a:b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Α21</a:t>
                      </a:r>
                      <a:endParaRPr kumimoji="0" 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C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C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C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CCCB"/>
                    </a:solidFill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ΦΡΟΝΤΙΣΤΗΡΙΟ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(κατ</a:t>
                      </a: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όπιν ανακοίνωσης</a:t>
                      </a: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)</a:t>
                      </a:r>
                      <a:endParaRPr kumimoji="0" 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5-7</a:t>
                      </a:r>
                      <a:b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</a:b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Α31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ΕΡΓΑΣΤΗΡΙΟ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(κατ</a:t>
                      </a: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όπιν ανακοίνωσης</a:t>
                      </a: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)</a:t>
                      </a:r>
                      <a:endParaRPr kumimoji="0" 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CCCB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Θα χωριστε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ίτε σε ομάδες.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Θα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ενημερωθείτε για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την ομ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άδα σας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μετά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την ολοκλ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ήρωση των εγγραφών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και την παραλαβή ΑΜ.</a:t>
                      </a:r>
                    </a:p>
                  </a:txBody>
                  <a:tcPr marL="91435" marR="91435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CC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4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9pPr>
          </a:lstStyle>
          <a:p>
            <a:fld id="{AF82BF01-16FA-4F4C-9BD8-877286A2B88B}" type="slidenum">
              <a:rPr lang="en-US" sz="1400">
                <a:latin typeface="Calibri"/>
                <a:ea typeface="MS PGothic" charset="0"/>
              </a:rPr>
              <a:pPr/>
              <a:t>5</a:t>
            </a:fld>
            <a:endParaRPr lang="en-US" sz="1400" dirty="0">
              <a:latin typeface="Calibri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rgbClr val="D9D9D9"/>
                </a:solidFill>
              </a:rPr>
              <a:t>Ανακοινώσεις </a:t>
            </a:r>
            <a:r>
              <a:rPr lang="el-GR" dirty="0" smtClean="0">
                <a:solidFill>
                  <a:srgbClr val="D9D9D9"/>
                </a:solidFill>
              </a:rPr>
              <a:t>– Ομ</a:t>
            </a:r>
            <a:r>
              <a:rPr lang="el-GR" dirty="0" smtClean="0">
                <a:solidFill>
                  <a:srgbClr val="D9D9D9"/>
                </a:solidFill>
              </a:rPr>
              <a:t>άδες </a:t>
            </a:r>
            <a:endParaRPr lang="el-GR" dirty="0">
              <a:solidFill>
                <a:srgbClr val="D9D9D9"/>
              </a:solidFill>
            </a:endParaRPr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85063" y="6249988"/>
            <a:ext cx="1371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9pPr>
          </a:lstStyle>
          <a:p>
            <a:fld id="{8A94642C-8081-724F-854E-1341956D6435}" type="slidenum">
              <a:rPr lang="en-US" sz="1400">
                <a:latin typeface="Calibri"/>
                <a:ea typeface="MS PGothic" charset="0"/>
              </a:rPr>
              <a:pPr/>
              <a:t>6</a:t>
            </a:fld>
            <a:endParaRPr lang="en-US" sz="1400" dirty="0">
              <a:latin typeface="Calibri"/>
              <a:ea typeface="MS PGothic" charset="0"/>
            </a:endParaRPr>
          </a:p>
        </p:txBody>
      </p:sp>
      <p:pic>
        <p:nvPicPr>
          <p:cNvPr id="15364" name="Picture 6" descr="https://edu.dmst.aueb.gr/theme/image.php/overlay/theme/1378898427/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3911600"/>
            <a:ext cx="28670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1"/>
          <p:cNvSpPr>
            <a:spLocks noChangeArrowheads="1"/>
          </p:cNvSpPr>
          <p:nvPr/>
        </p:nvSpPr>
        <p:spPr bwMode="auto">
          <a:xfrm>
            <a:off x="3214688" y="4235450"/>
            <a:ext cx="28343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alibri"/>
              </a:rPr>
              <a:t>Moodle (</a:t>
            </a:r>
            <a:r>
              <a:rPr lang="en-US" b="1" dirty="0" err="1">
                <a:solidFill>
                  <a:schemeClr val="accent2"/>
                </a:solidFill>
                <a:latin typeface="Calibri"/>
              </a:rPr>
              <a:t>edu.dmst.aueb.gr</a:t>
            </a:r>
            <a:r>
              <a:rPr lang="en-US" dirty="0">
                <a:latin typeface="Calibri"/>
              </a:rPr>
              <a:t>)</a:t>
            </a:r>
            <a:endParaRPr lang="el-GR" dirty="0">
              <a:latin typeface="Calibri"/>
            </a:endParaRPr>
          </a:p>
        </p:txBody>
      </p:sp>
      <p:pic>
        <p:nvPicPr>
          <p:cNvPr id="1536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59025"/>
            <a:ext cx="4206875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theme/theme1.xml><?xml version="1.0" encoding="utf-8"?>
<a:theme xmlns:a="http://schemas.openxmlformats.org/drawingml/2006/main" name="Theme1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983196F2-E359-473F-AA32-34FD8D304467}" vid="{ACF043A5-E298-46DF-B390-BF838DDC73E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1534</TotalTime>
  <Words>226</Words>
  <Application>Microsoft Macintosh PowerPoint</Application>
  <PresentationFormat>On-screen Show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MS PGothic</vt:lpstr>
      <vt:lpstr>Constantia</vt:lpstr>
      <vt:lpstr>Tahoma</vt:lpstr>
      <vt:lpstr>Wingdings</vt:lpstr>
      <vt:lpstr>Calibri</vt:lpstr>
      <vt:lpstr>Theme1</vt:lpstr>
      <vt:lpstr>ΕΙΣΑΓΩΓΗ ΣΤΗΝ ΠΛΗΡΟΦΟΡΙΚΗ</vt:lpstr>
      <vt:lpstr>Σκοπός του μαθήματος</vt:lpstr>
      <vt:lpstr>Μαθησιακοί στόχοι</vt:lpstr>
      <vt:lpstr>Βαθμολογία του μαθήματος</vt:lpstr>
      <vt:lpstr>Διαλέξεις – Φροντιστήρια – Εργαστήρια </vt:lpstr>
      <vt:lpstr>Ανακοινώσεις – Ομάδες </vt:lpstr>
    </vt:vector>
  </TitlesOfParts>
  <Company>aueb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dimitris</dc:creator>
  <cp:lastModifiedBy>George Giaglis</cp:lastModifiedBy>
  <cp:revision>76</cp:revision>
  <cp:lastPrinted>2014-09-25T07:48:01Z</cp:lastPrinted>
  <dcterms:created xsi:type="dcterms:W3CDTF">2008-10-14T14:29:41Z</dcterms:created>
  <dcterms:modified xsi:type="dcterms:W3CDTF">2016-10-02T17:48:50Z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